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9" r:id="rId2"/>
    <p:sldId id="306" r:id="rId3"/>
    <p:sldId id="307" r:id="rId4"/>
    <p:sldId id="291" r:id="rId5"/>
    <p:sldId id="294" r:id="rId6"/>
    <p:sldId id="308" r:id="rId7"/>
    <p:sldId id="309" r:id="rId8"/>
    <p:sldId id="311" r:id="rId9"/>
    <p:sldId id="364" r:id="rId10"/>
    <p:sldId id="367" r:id="rId11"/>
    <p:sldId id="365" r:id="rId12"/>
    <p:sldId id="366" r:id="rId13"/>
    <p:sldId id="372" r:id="rId14"/>
    <p:sldId id="368" r:id="rId15"/>
    <p:sldId id="369" r:id="rId16"/>
    <p:sldId id="370" r:id="rId17"/>
    <p:sldId id="301" r:id="rId18"/>
    <p:sldId id="371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9A18F-E8BB-E10F-C7C4-3BAA33371E85}" v="30" dt="2026-02-28T14:03:33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D43F4-E375-AC4B-93FC-B717B9678A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1A5F-24C3-C948-B849-66259A8F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2304-39C4-E242-8780-D2AB03FD1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689E-CFF8-3041-9745-707D28BDD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F021-FB81-6F4E-AA13-03576106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55D92-743A-B84B-9B1B-0E51348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9D07-91C1-F948-BB2B-4F2D0FE6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1BF2-FDFA-4043-B609-92DCE96A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4E0FD-1FD5-5743-93BE-CA080039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5721-15F2-F24D-A615-951E88C9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EBB7-00DC-6240-92B6-207F0FB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58588-62C8-BD4E-8D56-246D7479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54825-743A-2543-8686-62A45FB9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2EC9C-472B-0F41-8A96-B45850CED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A030-B594-9F49-BD3F-6322BE12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F34A-A091-2C40-8CE4-98B4346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03EF-0F77-7946-8483-E24909C5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BC6-9263-5744-B56A-50ACEA45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1425-B4F6-0943-BA13-4A6CF2C2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BD6C-1416-4944-8C77-8C64583E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F39B-E09B-9F4C-ADFD-3CBAD045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2B47-99C5-0E4F-9617-A0A77670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E2D1-37A3-5546-98D7-E8A5F410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11A6-1591-D445-BCE9-101C106E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3B1C-8E75-8E46-BE30-6168F80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C974-D9E8-2343-968F-AFEA0B87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3363-FB5D-C746-AD98-D17AC604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BA4B-59AA-7947-9FFA-D727DB37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2705-3B1E-4445-8DFA-2B67859A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A21A-C1C1-7C43-88BF-E231B0F1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9C4B5-6640-4342-A097-FD9D54C0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07A26-F3E6-7542-81A9-ACF153C7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09691-91C2-3F40-8086-BBF2DE12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EE8D-6A87-0B4C-BA1C-BC32033A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8486-785D-494F-9E16-72E23584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13BB4-37EB-6246-8E64-D24B40E41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7976A-0621-F042-A0D8-9D4493D84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5789C-0F61-8642-8B02-174D83A74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D5786-924F-A340-96B3-0FC796F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C6AF1-C7B5-654A-8FA2-F09A9BC9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C4CE0-B4BF-FA43-BBDD-ACDCA6C2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C243-1A24-6141-A15E-B9AC2BD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CC305-F2A6-3B49-B502-2B4E227C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A4B91-911E-7144-B40D-19A1A105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70422-1E7F-0648-B3ED-F362F485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85D64-C61D-CE42-A0C2-90050837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AC430-AE25-B649-8B72-92B7B901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344CF-698A-AB4B-A4D2-79267BB0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3E54-045E-0D4E-8E17-1B6B33F7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D3FF-61A8-5548-9012-5C169075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29ED8-31FA-1940-96D9-7198C17DA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640EE-0206-9F42-9591-CF7FBACD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E6189-CBB6-3241-A1D8-09D2B0FF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49B5-742E-D842-B114-F07921FE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D540-022C-AB44-A054-CC9DC6BA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559E-EF2F-B947-B0B4-FC8BB212F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5D7B-AA92-174B-9696-E8954B95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5CB6-A01C-5748-86EE-C6447155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4A3A-F935-5347-AE0F-BB16FD6C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8211-1D6B-5E49-9A93-0342EBEB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5BCEF-4D40-9941-8B0C-076B913E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F254-F1A5-0E4B-BDFC-DB5FEAA7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1BF1-2B2C-E344-9D74-1548510C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60F-FA3E-894B-9580-97544D1DC68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2883-1003-D74E-880E-A6A8DB5D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5A030-AB45-DC4D-9051-447C3DD9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st.edu/uploadedFiles/Admissions/Financial_Aid/23-24_Forms/23-24%20SAP%20Policy%20for%20GSU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sac.org/Alternative-Application" TargetMode="External"/><Relationship Id="rId4" Type="http://schemas.openxmlformats.org/officeDocument/2006/relationships/hyperlink" Target="https://studentaid.gov/h/apply-for-aid/fafs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aid@govst.ed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govst.edu/financialai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udentaid.gov/h/apply-for-aid/fafs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st.edu/work-stud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hyperlink" Target="https://www.govst.edu/employment-resourc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9C2A4-6198-B444-A20E-74571EF11A2D}"/>
              </a:ext>
            </a:extLst>
          </p:cNvPr>
          <p:cNvSpPr txBox="1"/>
          <p:nvPr/>
        </p:nvSpPr>
        <p:spPr>
          <a:xfrm>
            <a:off x="2891790" y="2312504"/>
            <a:ext cx="8327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Welcome to </a:t>
            </a:r>
          </a:p>
          <a:p>
            <a:r>
              <a:rPr lang="en-US" sz="4800" b="1" dirty="0">
                <a:latin typeface="Trade Gothic LT Std" pitchFamily="2" charset="0"/>
              </a:rPr>
              <a:t>Governors State University!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29" y="4623344"/>
            <a:ext cx="1514127" cy="1458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51" y="4541337"/>
            <a:ext cx="1718401" cy="17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9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BCCFE-0A57-686D-EB4D-C2165968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FBD95-6A48-3BFB-14A0-3C6831DD5E63}"/>
              </a:ext>
            </a:extLst>
          </p:cNvPr>
          <p:cNvSpPr txBox="1"/>
          <p:nvPr/>
        </p:nvSpPr>
        <p:spPr>
          <a:xfrm>
            <a:off x="474215" y="476720"/>
            <a:ext cx="99037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rade Gothic LT Std" pitchFamily="2" charset="0"/>
              </a:rPr>
              <a:t>AIM HIGH </a:t>
            </a:r>
            <a:r>
              <a:rPr lang="en-US" sz="6000" dirty="0">
                <a:solidFill>
                  <a:srgbClr val="E97726"/>
                </a:solidFill>
                <a:latin typeface="Trade Gothic LT Std" pitchFamily="2" charset="0"/>
              </a:rPr>
              <a:t>– Transfer Students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680165-B80D-73CF-DCFC-C558D7DE3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4495"/>
              </p:ext>
            </p:extLst>
          </p:nvPr>
        </p:nvGraphicFramePr>
        <p:xfrm>
          <a:off x="1717336" y="2234118"/>
          <a:ext cx="8128000" cy="1949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7717">
                  <a:extLst>
                    <a:ext uri="{9D8B030D-6E8A-4147-A177-3AD203B41FA5}">
                      <a16:colId xmlns:a16="http://schemas.microsoft.com/office/drawing/2014/main" val="4234523153"/>
                    </a:ext>
                  </a:extLst>
                </a:gridCol>
                <a:gridCol w="4060283">
                  <a:extLst>
                    <a:ext uri="{9D8B030D-6E8A-4147-A177-3AD203B41FA5}">
                      <a16:colId xmlns:a16="http://schemas.microsoft.com/office/drawing/2014/main" val="1096942289"/>
                    </a:ext>
                  </a:extLst>
                </a:gridCol>
              </a:tblGrid>
              <a:tr h="681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GPA Threshold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97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Scholarship</a:t>
                      </a:r>
                    </a:p>
                  </a:txBody>
                  <a:tcPr>
                    <a:solidFill>
                      <a:srgbClr val="E97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15634"/>
                  </a:ext>
                </a:extLst>
              </a:tr>
              <a:tr h="59538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Transfer GPA: 3.5- 4.0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$5,000 annually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13560"/>
                  </a:ext>
                </a:extLst>
              </a:tr>
              <a:tr h="57796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Transfer GPA:  2.5-3.49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$3,000 annually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526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B5236D-B193-4DA3-8243-1FDBEDCB8FC9}"/>
              </a:ext>
            </a:extLst>
          </p:cNvPr>
          <p:cNvSpPr txBox="1"/>
          <p:nvPr/>
        </p:nvSpPr>
        <p:spPr>
          <a:xfrm>
            <a:off x="2734322" y="4518734"/>
            <a:ext cx="7111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Students must have earned a associates degree or be transferring from another 4 year university.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complete the confirmation form linked in award letter. </a:t>
            </a:r>
          </a:p>
        </p:txBody>
      </p:sp>
    </p:spTree>
    <p:extLst>
      <p:ext uri="{BB962C8B-B14F-4D97-AF65-F5344CB8AC3E}">
        <p14:creationId xmlns:p14="http://schemas.microsoft.com/office/powerpoint/2010/main" val="385047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9B36F-8D70-7436-A20D-5DED808B1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BBF17-A9BA-A9CD-D3BA-76C0522A735D}"/>
              </a:ext>
            </a:extLst>
          </p:cNvPr>
          <p:cNvSpPr txBox="1"/>
          <p:nvPr/>
        </p:nvSpPr>
        <p:spPr>
          <a:xfrm>
            <a:off x="135255" y="182122"/>
            <a:ext cx="1192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rade Gothic LT Std" pitchFamily="2" charset="0"/>
              </a:rPr>
              <a:t>AIM HIGH Criteria</a:t>
            </a:r>
            <a:endParaRPr lang="en-US" sz="6000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1353F-92CB-0D98-595C-66FDAB0A9E62}"/>
              </a:ext>
            </a:extLst>
          </p:cNvPr>
          <p:cNvSpPr txBox="1"/>
          <p:nvPr/>
        </p:nvSpPr>
        <p:spPr>
          <a:xfrm>
            <a:off x="1646823" y="1484579"/>
            <a:ext cx="9493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To qualify for AIM HIGH, students must:</a:t>
            </a:r>
          </a:p>
          <a:p>
            <a:pPr algn="l"/>
            <a:endParaRPr lang="en-US" b="1" dirty="0">
              <a:solidFill>
                <a:srgbClr val="E97726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Have attended an Illinois high school.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Be enrolled full time in a baccalaureate degree program at Governors State University for the first time.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Be a resident of Illinois.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Be a U.S. Citizen or eligible non-citizen.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Not have household income that exceeds eight times the poverty rate.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Meet full admissions criteria.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Not yet have earned a baccalaureate degree or 135 undergraduate credit hours.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Not be in default of student loans or owe a refund or repayment of state or federal grants or scholarships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08BBA-48E9-9B89-1F6E-187E670E13E4}"/>
              </a:ext>
            </a:extLst>
          </p:cNvPr>
          <p:cNvSpPr txBox="1"/>
          <p:nvPr/>
        </p:nvSpPr>
        <p:spPr>
          <a:xfrm>
            <a:off x="7079615" y="2626400"/>
            <a:ext cx="616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ade Gothic LT Std" pitchFamily="2" charset="0"/>
              </a:rPr>
              <a:t>Scholarship</a:t>
            </a:r>
          </a:p>
        </p:txBody>
      </p:sp>
    </p:spTree>
    <p:extLst>
      <p:ext uri="{BB962C8B-B14F-4D97-AF65-F5344CB8AC3E}">
        <p14:creationId xmlns:p14="http://schemas.microsoft.com/office/powerpoint/2010/main" val="123607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F08BA-52C2-AE1F-91D4-CF78DA2A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6CF038-B848-9D7C-3A40-E4F1D7B47ACE}"/>
              </a:ext>
            </a:extLst>
          </p:cNvPr>
          <p:cNvSpPr txBox="1"/>
          <p:nvPr/>
        </p:nvSpPr>
        <p:spPr>
          <a:xfrm>
            <a:off x="2908975" y="439559"/>
            <a:ext cx="704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rade Gothic LT Std"/>
              </a:rPr>
              <a:t>AIM HIGH RETENTION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43041-5867-1DAF-1F7F-302F444DB2CB}"/>
              </a:ext>
            </a:extLst>
          </p:cNvPr>
          <p:cNvSpPr txBox="1"/>
          <p:nvPr/>
        </p:nvSpPr>
        <p:spPr>
          <a:xfrm>
            <a:off x="1643359" y="2003892"/>
            <a:ext cx="88969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To remain qualified after the first year, you must:</a:t>
            </a: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endParaRPr lang="en-US" b="1" dirty="0">
              <a:solidFill>
                <a:srgbClr val="E97726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Continuously enroll as a full-time student (at least 12 credit hours) at GSU for Fall and Spring semesters.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E97726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Maintain Financial Aid Satisfactory Academic Progress (SAP) as outlined by the </a:t>
            </a: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SAP Policy</a:t>
            </a: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E97726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Maintain a cumulative 2.5 institutional grade point average at GSU.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E97726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Submit the </a:t>
            </a: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FAFSA</a:t>
            </a: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 Application for Illinois Financial Aid</a:t>
            </a: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 each year you are enrolled at GovState. </a:t>
            </a:r>
          </a:p>
        </p:txBody>
      </p:sp>
    </p:spTree>
    <p:extLst>
      <p:ext uri="{BB962C8B-B14F-4D97-AF65-F5344CB8AC3E}">
        <p14:creationId xmlns:p14="http://schemas.microsoft.com/office/powerpoint/2010/main" val="274297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D9B2B3-E50F-F4A1-2F07-FB0526CF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8CD44A-0B6C-D216-C36A-F1FBDE62D407}"/>
              </a:ext>
            </a:extLst>
          </p:cNvPr>
          <p:cNvSpPr txBox="1"/>
          <p:nvPr/>
        </p:nvSpPr>
        <p:spPr>
          <a:xfrm>
            <a:off x="589935" y="663677"/>
            <a:ext cx="11602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rade Gothic LT Std"/>
              </a:rPr>
              <a:t>Presidential, Provost and Deans Scholarships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1A43B-F314-A4B6-5E8F-DBF5BE0A2BE1}"/>
              </a:ext>
            </a:extLst>
          </p:cNvPr>
          <p:cNvSpPr txBox="1"/>
          <p:nvPr/>
        </p:nvSpPr>
        <p:spPr>
          <a:xfrm>
            <a:off x="1263192" y="1705865"/>
            <a:ext cx="103034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For incoming Freshman entering Fall 2027</a:t>
            </a:r>
          </a:p>
          <a:p>
            <a:pPr algn="l"/>
            <a:endParaRPr lang="en-US" b="1" dirty="0">
              <a:solidFill>
                <a:srgbClr val="E97726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Students much apply and be admitted by November 15</a:t>
            </a:r>
            <a:r>
              <a:rPr lang="en-US" b="1" i="0" u="none" strike="noStrike" baseline="30000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th</a:t>
            </a:r>
            <a:endParaRPr lang="en-US" b="1" i="0" u="none" strike="noStrike" dirty="0">
              <a:solidFill>
                <a:srgbClr val="E97726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Qualifying students will be invited to apply.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Application is simple- </a:t>
            </a: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student will be asked to fill out simple questions and a short essay.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Final students will be asked to come to campus and interview.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Decisions released in February.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E97726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</a:rPr>
              <a:t>Presidential</a:t>
            </a: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- Full tuition and fees, plus housing plus a book scholarship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Provost</a:t>
            </a:r>
            <a:r>
              <a:rPr lang="en-US" b="1" i="0" u="none" strike="noStrike" dirty="0">
                <a:solidFill>
                  <a:srgbClr val="E97726"/>
                </a:solidFill>
                <a:effectLst/>
                <a:latin typeface="arial" panose="020B0604020202020204" pitchFamily="34" charset="0"/>
              </a:rPr>
              <a:t>- $8,000 for tuition and fees plus book scholarship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</a:rPr>
              <a:t>Deans</a:t>
            </a:r>
            <a:r>
              <a:rPr lang="en-US" b="1" dirty="0">
                <a:solidFill>
                  <a:srgbClr val="E97726"/>
                </a:solidFill>
                <a:latin typeface="arial" panose="020B0604020202020204" pitchFamily="34" charset="0"/>
              </a:rPr>
              <a:t>- $7,000 for tuition and fees plus book scholarship</a:t>
            </a:r>
            <a:endParaRPr lang="en-US" b="1" i="0" u="none" strike="noStrike" dirty="0">
              <a:solidFill>
                <a:srgbClr val="E9772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1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Scholarship Universe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35973-4B78-DA40-9DD9-83904FDF8812}"/>
              </a:ext>
            </a:extLst>
          </p:cNvPr>
          <p:cNvSpPr txBox="1"/>
          <p:nvPr/>
        </p:nvSpPr>
        <p:spPr>
          <a:xfrm>
            <a:off x="377190" y="1336119"/>
            <a:ext cx="112128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GovState Scholarship homepage: </a:t>
            </a:r>
            <a:r>
              <a:rPr lang="en-US" altLang="en-US" sz="2400" dirty="0">
                <a:latin typeface="Trade Gothic LT Std"/>
                <a:ea typeface="ＭＳ Ｐゴシック" panose="020B0600070205080204" pitchFamily="34" charset="-128"/>
              </a:rPr>
              <a:t>www.govst.edu/Scholarships/ </a:t>
            </a:r>
          </a:p>
          <a:p>
            <a:endParaRPr lang="en-US" altLang="en-US" sz="24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Scholarship Universe: </a:t>
            </a:r>
            <a:r>
              <a:rPr lang="en-US" altLang="en-US" sz="2400" dirty="0">
                <a:latin typeface="Trade Gothic LT Std"/>
                <a:ea typeface="ＭＳ Ｐゴシック" panose="020B0600070205080204" pitchFamily="34" charset="-128"/>
              </a:rPr>
              <a:t>www.govst.scholarshipuniverse.com/public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With Scholarship Universe, Students will be able to: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 Answer questions and match to scholarship opportunities they are eligible for</a:t>
            </a: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 Easily apply online to multiple scholarship opportunities through a personalized portal</a:t>
            </a: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 See scholarship metrics to determine their chances and effort required to apply</a:t>
            </a: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 Be alerted whenever they are matched to new scholarship opportunities</a:t>
            </a: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 Receive automated reminders about outstanding tasks and next steps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altLang="en-US" sz="32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75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2779395" y="420350"/>
            <a:ext cx="882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Starting Your Scholarship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582191"/>
            <a:ext cx="855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ade Gothic LT Std" pitchFamily="2" charset="0"/>
              </a:rPr>
              <a:t>You can start your scholarship search in your GovState Student Portal by accessing our scholarship database Scholarship Universe.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94" y="2544147"/>
            <a:ext cx="8555356" cy="3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2900516" y="420350"/>
            <a:ext cx="882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Scholarship Universe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16" y="1405153"/>
            <a:ext cx="9185677" cy="50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3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2900516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ade Gothic LT Std" pitchFamily="2" charset="0"/>
              </a:rPr>
              <a:t>A Personalized Scholarship Experience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16" y="1307689"/>
            <a:ext cx="9014500" cy="52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2779395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ade Gothic LT Std" pitchFamily="2" charset="0"/>
              </a:rPr>
              <a:t>A Personalized Scholarship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3" y="1277391"/>
            <a:ext cx="8555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ade Gothic LT Std" pitchFamily="2" charset="0"/>
              </a:rPr>
              <a:t>You can start your scholarship search in your GovState Student Portal by accessing our scholarship database Scholarship Universe. By answering questions about yourself you can tailor a search specific to you.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172" y="2812025"/>
            <a:ext cx="7663199" cy="35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2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395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rade Gothic LT Std" pitchFamily="2" charset="0"/>
              </a:rPr>
              <a:t>Office of Financial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2703544" y="2484720"/>
            <a:ext cx="7004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Phone</a:t>
            </a: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: </a:t>
            </a:r>
            <a:r>
              <a:rPr lang="en-US" sz="3200" dirty="0">
                <a:latin typeface="Trade Gothic LT Std" pitchFamily="2" charset="0"/>
              </a:rPr>
              <a:t>(708) 534-4480 </a:t>
            </a:r>
          </a:p>
          <a:p>
            <a:endParaRPr lang="en-US" sz="3200" dirty="0">
              <a:latin typeface="Trade Gothic LT Std" pitchFamily="2" charset="0"/>
            </a:endParaRPr>
          </a:p>
          <a:p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Email</a:t>
            </a: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:</a:t>
            </a:r>
            <a:r>
              <a:rPr lang="en-US" sz="3200" dirty="0">
                <a:latin typeface="Trade Gothic LT Std" pitchFamily="2" charset="0"/>
              </a:rPr>
              <a:t> </a:t>
            </a:r>
            <a:r>
              <a:rPr lang="en-US" sz="3200" dirty="0">
                <a:latin typeface="Trade Gothic LT Std" pitchFamily="2" charset="0"/>
                <a:hlinkClick r:id="rId3"/>
              </a:rPr>
              <a:t>faid@govst.edu</a:t>
            </a:r>
            <a:r>
              <a:rPr lang="en-US" sz="3200" dirty="0">
                <a:latin typeface="Trade Gothic LT Std" pitchFamily="2" charset="0"/>
              </a:rPr>
              <a:t> </a:t>
            </a:r>
          </a:p>
          <a:p>
            <a:endParaRPr lang="en-US" sz="3200" dirty="0">
              <a:latin typeface="Trade Gothic LT Std" pitchFamily="2" charset="0"/>
            </a:endParaRPr>
          </a:p>
          <a:p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Website</a:t>
            </a: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:</a:t>
            </a:r>
            <a:r>
              <a:rPr lang="en-US" sz="3200" dirty="0">
                <a:latin typeface="Trade Gothic LT Std" pitchFamily="2" charset="0"/>
              </a:rPr>
              <a:t> </a:t>
            </a:r>
            <a:r>
              <a:rPr lang="en-US" sz="3200" dirty="0">
                <a:latin typeface="Trade Gothic LT Std" pitchFamily="2" charset="0"/>
                <a:hlinkClick r:id="rId4"/>
              </a:rPr>
              <a:t>www.govst.edu/financialaid</a:t>
            </a:r>
            <a:r>
              <a:rPr lang="en-US" sz="3200" dirty="0">
                <a:latin typeface="Trade Gothic LT Std" pitchFamily="2" charset="0"/>
              </a:rPr>
              <a:t> </a:t>
            </a:r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5816" r="30621" b="66051"/>
          <a:stretch/>
        </p:blipFill>
        <p:spPr>
          <a:xfrm>
            <a:off x="1672557" y="3370198"/>
            <a:ext cx="929406" cy="66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36083" r="30621" b="35784"/>
          <a:stretch/>
        </p:blipFill>
        <p:spPr>
          <a:xfrm>
            <a:off x="1644718" y="2389541"/>
            <a:ext cx="949130" cy="674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68424" r="30621"/>
          <a:stretch/>
        </p:blipFill>
        <p:spPr>
          <a:xfrm>
            <a:off x="1630161" y="4195830"/>
            <a:ext cx="1073383" cy="85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6D2B5-C41F-6D2D-D1A3-2C24B2C4D636}"/>
              </a:ext>
            </a:extLst>
          </p:cNvPr>
          <p:cNvSpPr txBox="1"/>
          <p:nvPr/>
        </p:nvSpPr>
        <p:spPr>
          <a:xfrm>
            <a:off x="829559" y="1115471"/>
            <a:ext cx="10595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97726"/>
                </a:solidFill>
                <a:latin typeface="Trade Gothic LT Std" pitchFamily="2" charset="0"/>
              </a:rPr>
              <a:t>Contact us to schedule a one-on-one appointment! Office Hours 8:30am to 5pm Monday through Friday. </a:t>
            </a:r>
          </a:p>
        </p:txBody>
      </p:sp>
    </p:spTree>
    <p:extLst>
      <p:ext uri="{BB962C8B-B14F-4D97-AF65-F5344CB8AC3E}">
        <p14:creationId xmlns:p14="http://schemas.microsoft.com/office/powerpoint/2010/main" val="176264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5D77-184D-389D-3A11-660350DDA8AD}"/>
              </a:ext>
            </a:extLst>
          </p:cNvPr>
          <p:cNvSpPr txBox="1"/>
          <p:nvPr/>
        </p:nvSpPr>
        <p:spPr>
          <a:xfrm>
            <a:off x="4044175" y="2021260"/>
            <a:ext cx="616984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500" b="1" dirty="0">
                <a:solidFill>
                  <a:srgbClr val="E97726"/>
                </a:solidFill>
                <a:latin typeface="Trade Gothic LT Std" pitchFamily="2" charset="0"/>
              </a:rPr>
              <a:t>Financing Your Education</a:t>
            </a:r>
          </a:p>
          <a:p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80202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How Do I Apply for Financial Aid?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9" y="1937646"/>
            <a:ext cx="4603403" cy="2668156"/>
          </a:xfrm>
          <a:prstGeom prst="rect">
            <a:avLst/>
          </a:prstGeom>
          <a:ln>
            <a:solidFill>
              <a:srgbClr val="E97726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5663176" y="3082960"/>
            <a:ext cx="6288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F</a:t>
            </a:r>
            <a:r>
              <a:rPr lang="en-US" sz="2400" dirty="0">
                <a:latin typeface="Trade Gothic LT Std" pitchFamily="2" charset="0"/>
              </a:rPr>
              <a:t>ree</a:t>
            </a:r>
            <a:r>
              <a:rPr lang="en-US" sz="2400" b="1" dirty="0">
                <a:latin typeface="Trade Gothic LT Std" pitchFamily="2" charset="0"/>
              </a:rPr>
              <a:t> </a:t>
            </a:r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A</a:t>
            </a:r>
            <a:r>
              <a:rPr lang="en-US" sz="2400" dirty="0">
                <a:latin typeface="Trade Gothic LT Std" pitchFamily="2" charset="0"/>
              </a:rPr>
              <a:t>pplication for </a:t>
            </a:r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F</a:t>
            </a:r>
            <a:r>
              <a:rPr lang="en-US" sz="2400" dirty="0">
                <a:latin typeface="Trade Gothic LT Std" pitchFamily="2" charset="0"/>
              </a:rPr>
              <a:t>ederal</a:t>
            </a:r>
            <a:r>
              <a:rPr lang="en-US" sz="2400" b="1" dirty="0">
                <a:latin typeface="Trade Gothic LT Std" pitchFamily="2" charset="0"/>
              </a:rPr>
              <a:t> </a:t>
            </a:r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S</a:t>
            </a:r>
            <a:r>
              <a:rPr lang="en-US" sz="2400" dirty="0">
                <a:latin typeface="Trade Gothic LT Std" pitchFamily="2" charset="0"/>
              </a:rPr>
              <a:t>tudent</a:t>
            </a:r>
            <a:r>
              <a:rPr lang="en-US" sz="2400" b="1" dirty="0">
                <a:latin typeface="Trade Gothic LT Std" pitchFamily="2" charset="0"/>
              </a:rPr>
              <a:t> </a:t>
            </a:r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A</a:t>
            </a:r>
            <a:r>
              <a:rPr lang="en-US" sz="2400" dirty="0">
                <a:latin typeface="Trade Gothic LT Std" pitchFamily="2" charset="0"/>
              </a:rPr>
              <a:t>id</a:t>
            </a:r>
          </a:p>
          <a:p>
            <a:pPr algn="ctr"/>
            <a:endParaRPr lang="en-US" b="1" dirty="0">
              <a:latin typeface="Trade Gothic LT Std" pitchFamily="2" charset="0"/>
            </a:endParaRPr>
          </a:p>
          <a:p>
            <a:pPr algn="ctr"/>
            <a:r>
              <a:rPr lang="en-US" b="1" dirty="0">
                <a:latin typeface="Trade Gothic LT Std" pitchFamily="2" charset="0"/>
              </a:rPr>
              <a:t>Found online at studentaid.gov</a:t>
            </a:r>
          </a:p>
          <a:p>
            <a:pPr algn="ctr"/>
            <a:r>
              <a:rPr lang="en-US" dirty="0">
                <a:solidFill>
                  <a:srgbClr val="E97726"/>
                </a:solidFill>
                <a:latin typeface="Trade Gothic LT Std" pitchFamily="2" charset="0"/>
              </a:rPr>
              <a:t>Direct Link: (</a:t>
            </a:r>
            <a:r>
              <a:rPr lang="en-US" dirty="0">
                <a:solidFill>
                  <a:srgbClr val="E97726"/>
                </a:solidFill>
                <a:latin typeface="Trade Gothic LT Std" pitchFamily="2" charset="0"/>
                <a:hlinkClick r:id="rId4"/>
              </a:rPr>
              <a:t>https://studentaid.gov/h/apply-for-aid/fafsa</a:t>
            </a:r>
            <a:r>
              <a:rPr lang="en-US" dirty="0">
                <a:solidFill>
                  <a:srgbClr val="E97726"/>
                </a:solidFill>
                <a:latin typeface="Trade Gothic LT Std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5635690" y="2333021"/>
            <a:ext cx="85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Have you done the #FAFSA?</a:t>
            </a:r>
          </a:p>
        </p:txBody>
      </p:sp>
    </p:spTree>
    <p:extLst>
      <p:ext uri="{BB962C8B-B14F-4D97-AF65-F5344CB8AC3E}">
        <p14:creationId xmlns:p14="http://schemas.microsoft.com/office/powerpoint/2010/main" val="429440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Types of Financial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10511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ade Gothic LT Std" pitchFamily="2" charset="0"/>
              </a:rPr>
              <a:t>1. </a:t>
            </a: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Grants</a:t>
            </a:r>
          </a:p>
          <a:p>
            <a:endParaRPr lang="en-US" sz="36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>
                <a:latin typeface="Trade Gothic LT Std" pitchFamily="2" charset="0"/>
              </a:rPr>
              <a:t>2. </a:t>
            </a: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Loans</a:t>
            </a:r>
          </a:p>
          <a:p>
            <a:endParaRPr lang="en-US" sz="36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>
                <a:latin typeface="Trade Gothic LT Std" pitchFamily="2" charset="0"/>
              </a:rPr>
              <a:t>3. </a:t>
            </a: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Scholarships</a:t>
            </a:r>
          </a:p>
          <a:p>
            <a:endParaRPr lang="en-US" sz="36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>
                <a:latin typeface="Trade Gothic LT Std" pitchFamily="2" charset="0"/>
              </a:rPr>
              <a:t>4. </a:t>
            </a: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Student Employment Opportunities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13742" r="21882" b="14965"/>
          <a:stretch/>
        </p:blipFill>
        <p:spPr>
          <a:xfrm>
            <a:off x="5783366" y="305506"/>
            <a:ext cx="3604299" cy="42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Types of Grants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10511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ade Gothic LT Std" pitchFamily="2" charset="0"/>
              </a:rPr>
              <a:t>1. </a:t>
            </a: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Federal PELL Grant</a:t>
            </a:r>
          </a:p>
          <a:p>
            <a:endParaRPr lang="en-US" sz="3600" b="1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>
                <a:latin typeface="Trade Gothic LT Std" pitchFamily="2" charset="0"/>
              </a:rPr>
              <a:t>2. </a:t>
            </a: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Illinois MAP Grant</a:t>
            </a:r>
          </a:p>
          <a:p>
            <a:endParaRPr lang="en-US" sz="3600" b="1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>
                <a:latin typeface="Trade Gothic LT Std" pitchFamily="2" charset="0"/>
              </a:rPr>
              <a:t>3. </a:t>
            </a: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Federal SEOG Grant</a:t>
            </a:r>
          </a:p>
          <a:p>
            <a:endParaRPr lang="en-US" sz="3600" b="1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>
                <a:latin typeface="Trade Gothic LT Std" pitchFamily="2" charset="0"/>
              </a:rPr>
              <a:t>4. </a:t>
            </a: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TEACH Grant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15467" r="10222" b="36799"/>
          <a:stretch/>
        </p:blipFill>
        <p:spPr>
          <a:xfrm>
            <a:off x="6227670" y="1373130"/>
            <a:ext cx="5038344" cy="30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Student Loans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63455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rade Gothic LT Std" pitchFamily="2" charset="0"/>
              </a:rPr>
              <a:t>1. 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Federal Direct Loans*</a:t>
            </a:r>
            <a:endParaRPr lang="en-US" sz="2500" dirty="0"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	-Subsidized</a:t>
            </a:r>
          </a:p>
          <a:p>
            <a:r>
              <a:rPr lang="en-US" sz="2500" dirty="0">
                <a:latin typeface="Trade Gothic LT Std" pitchFamily="2" charset="0"/>
              </a:rPr>
              <a:t>	-Unsubsidized</a:t>
            </a:r>
          </a:p>
          <a:p>
            <a:r>
              <a:rPr lang="en-US" sz="2500" dirty="0">
                <a:latin typeface="Trade Gothic LT Std" pitchFamily="2" charset="0"/>
              </a:rPr>
              <a:t>	-PLUS</a:t>
            </a:r>
          </a:p>
          <a:p>
            <a:endParaRPr lang="en-US" sz="25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2. 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Private Student Loans</a:t>
            </a:r>
          </a:p>
          <a:p>
            <a:endParaRPr lang="en-US" sz="2000" i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000" i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i="1" dirty="0">
                <a:solidFill>
                  <a:srgbClr val="E97726"/>
                </a:solidFill>
                <a:latin typeface="Trade Gothic LT Std" pitchFamily="2" charset="0"/>
              </a:rPr>
              <a:t>*Students must be enrolled in at least half-time status with Financial Aid eligible coursework in order to be eligible for Federal loans.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5238" r="16440" b="19455"/>
          <a:stretch/>
        </p:blipFill>
        <p:spPr>
          <a:xfrm rot="385112">
            <a:off x="6960279" y="887435"/>
            <a:ext cx="4068147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1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Federal Work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72721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rade Gothic LT Std" pitchFamily="2" charset="0"/>
                <a:hlinkClick r:id="rId3"/>
              </a:rPr>
              <a:t>https://www.govst.edu/work-study/</a:t>
            </a:r>
            <a:br>
              <a:rPr lang="en-US" sz="2500" dirty="0">
                <a:latin typeface="Trade Gothic LT Std" pitchFamily="2" charset="0"/>
              </a:rPr>
            </a:br>
            <a:r>
              <a:rPr lang="en-US" sz="2500" dirty="0">
                <a:latin typeface="Trade Gothic LT Std" pitchFamily="2" charset="0"/>
                <a:hlinkClick r:id="rId4"/>
              </a:rPr>
              <a:t>https://www.govst.edu/employment-resources/</a:t>
            </a:r>
            <a:endParaRPr lang="en-US" sz="2500" dirty="0">
              <a:latin typeface="Trade Gothic LT Std" pitchFamily="2" charset="0"/>
            </a:endParaRPr>
          </a:p>
          <a:p>
            <a:endParaRPr lang="en-US" sz="2500" dirty="0"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-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Employment on or off campus</a:t>
            </a:r>
          </a:p>
          <a:p>
            <a:endParaRPr lang="en-US" sz="2500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-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Minimum wage or higher</a:t>
            </a:r>
          </a:p>
          <a:p>
            <a:endParaRPr lang="en-US" sz="2500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-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Gain valuable work experience</a:t>
            </a:r>
          </a:p>
          <a:p>
            <a:endParaRPr lang="en-US" sz="25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-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Search for available jobs on </a:t>
            </a:r>
            <a:r>
              <a:rPr lang="en-US" sz="2500" b="1" i="1" dirty="0">
                <a:solidFill>
                  <a:srgbClr val="E97726"/>
                </a:solidFill>
                <a:latin typeface="Trade Gothic LT Std" pitchFamily="2" charset="0"/>
              </a:rPr>
              <a:t>Jobs For Jaguars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78" y="1182791"/>
            <a:ext cx="4044142" cy="2693324"/>
          </a:xfrm>
          <a:prstGeom prst="rect">
            <a:avLst/>
          </a:prstGeom>
          <a:solidFill>
            <a:schemeClr val="accent2"/>
          </a:solidFill>
          <a:ln>
            <a:solidFill>
              <a:srgbClr val="E97726"/>
            </a:solidFill>
          </a:ln>
        </p:spPr>
      </p:pic>
    </p:spTree>
    <p:extLst>
      <p:ext uri="{BB962C8B-B14F-4D97-AF65-F5344CB8AC3E}">
        <p14:creationId xmlns:p14="http://schemas.microsoft.com/office/powerpoint/2010/main" val="123920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9605" y="1540701"/>
            <a:ext cx="781624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Trade Gothic LT Std" pitchFamily="2" charset="0"/>
              </a:rPr>
              <a:t>AIM HIGH and Institutional Scholarships</a:t>
            </a:r>
          </a:p>
          <a:p>
            <a:endParaRPr lang="en-US" sz="4400" b="1" dirty="0">
              <a:latin typeface="Trade Gothic LT Std" pitchFamily="2" charset="0"/>
            </a:endParaRPr>
          </a:p>
          <a:p>
            <a:endParaRPr lang="en-US" sz="28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5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EDB77-CE14-BEEF-13EE-CEFB1DDB8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34645-6FE6-14F5-4DF0-3259DD7D6A69}"/>
              </a:ext>
            </a:extLst>
          </p:cNvPr>
          <p:cNvSpPr txBox="1"/>
          <p:nvPr/>
        </p:nvSpPr>
        <p:spPr>
          <a:xfrm>
            <a:off x="377190" y="716697"/>
            <a:ext cx="1192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rade Gothic LT Std" pitchFamily="2" charset="0"/>
              </a:rPr>
              <a:t>AIM HIGH </a:t>
            </a:r>
            <a:r>
              <a:rPr lang="en-US" sz="6000" dirty="0">
                <a:solidFill>
                  <a:srgbClr val="E97726"/>
                </a:solidFill>
                <a:latin typeface="Trade Gothic LT Std" pitchFamily="2" charset="0"/>
              </a:rPr>
              <a:t>– First Year Students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8447B4-62A4-98A9-5ABE-16F5BD061F1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626400"/>
          <a:ext cx="812800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345231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96942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E977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97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1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1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254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468CBF-C4B1-F0CF-CDA0-38B069CA0B85}"/>
              </a:ext>
            </a:extLst>
          </p:cNvPr>
          <p:cNvSpPr txBox="1"/>
          <p:nvPr/>
        </p:nvSpPr>
        <p:spPr>
          <a:xfrm>
            <a:off x="3015615" y="2626400"/>
            <a:ext cx="616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ade Gothic LT Std" pitchFamily="2" charset="0"/>
              </a:rPr>
              <a:t>GPA Threshold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CCA0A-EC4D-844E-F839-9BD2246F5421}"/>
              </a:ext>
            </a:extLst>
          </p:cNvPr>
          <p:cNvSpPr txBox="1"/>
          <p:nvPr/>
        </p:nvSpPr>
        <p:spPr>
          <a:xfrm>
            <a:off x="7079615" y="2626400"/>
            <a:ext cx="616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ade Gothic LT Std" pitchFamily="2" charset="0"/>
              </a:rPr>
              <a:t>Scholarship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5E688-1280-636B-8B5F-EDC6B54CCCD2}"/>
              </a:ext>
            </a:extLst>
          </p:cNvPr>
          <p:cNvSpPr txBox="1"/>
          <p:nvPr/>
        </p:nvSpPr>
        <p:spPr>
          <a:xfrm>
            <a:off x="2915030" y="3429000"/>
            <a:ext cx="787489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rade Gothic LT Std"/>
              </a:rPr>
              <a:t>HS GPA: </a:t>
            </a:r>
            <a:r>
              <a:rPr lang="en-US" sz="2000" b="1">
                <a:solidFill>
                  <a:schemeClr val="bg1"/>
                </a:solidFill>
                <a:latin typeface="Trade Gothic LT Std"/>
              </a:rPr>
              <a:t>3.5 – 4.0</a:t>
            </a:r>
            <a:r>
              <a:rPr lang="en-US" sz="2000">
                <a:solidFill>
                  <a:schemeClr val="bg1"/>
                </a:solidFill>
                <a:latin typeface="Trade Gothic LT Std"/>
              </a:rPr>
              <a:t>   		</a:t>
            </a:r>
            <a:r>
              <a:rPr lang="en-US" sz="2000" b="1">
                <a:solidFill>
                  <a:schemeClr val="bg1"/>
                </a:solidFill>
                <a:latin typeface="Trade Gothic LT Std"/>
              </a:rPr>
              <a:t>$5,000 annually</a:t>
            </a:r>
            <a:r>
              <a:rPr lang="en-US" sz="2000" dirty="0">
                <a:solidFill>
                  <a:schemeClr val="bg1"/>
                </a:solidFill>
                <a:latin typeface="Trade Gothic LT Std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FB55A-A77E-C27C-D3EF-1FB047254849}"/>
              </a:ext>
            </a:extLst>
          </p:cNvPr>
          <p:cNvSpPr txBox="1"/>
          <p:nvPr/>
        </p:nvSpPr>
        <p:spPr>
          <a:xfrm>
            <a:off x="2915030" y="3991947"/>
            <a:ext cx="8460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rade Gothic LT Std" pitchFamily="2" charset="0"/>
              </a:rPr>
              <a:t>HS GPA: </a:t>
            </a:r>
            <a:r>
              <a:rPr lang="en-US" sz="2000" b="1" dirty="0">
                <a:solidFill>
                  <a:schemeClr val="bg1"/>
                </a:solidFill>
                <a:latin typeface="Trade Gothic LT Std" pitchFamily="2" charset="0"/>
              </a:rPr>
              <a:t>3.0 – 3.49	</a:t>
            </a:r>
            <a:r>
              <a:rPr lang="en-US" sz="2000" dirty="0">
                <a:solidFill>
                  <a:schemeClr val="bg1"/>
                </a:solidFill>
                <a:latin typeface="Trade Gothic LT Std" pitchFamily="2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Trade Gothic LT Std" pitchFamily="2" charset="0"/>
              </a:rPr>
              <a:t>$3,000 annually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FEA75-1B96-60A8-C583-93A007D3479E}"/>
              </a:ext>
            </a:extLst>
          </p:cNvPr>
          <p:cNvSpPr txBox="1"/>
          <p:nvPr/>
        </p:nvSpPr>
        <p:spPr>
          <a:xfrm>
            <a:off x="2353456" y="4865746"/>
            <a:ext cx="728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Students must complete AIM HIGH Confirmation form as well as submit $50 enrollment deposit to secure scholarship. </a:t>
            </a:r>
          </a:p>
        </p:txBody>
      </p:sp>
    </p:spTree>
    <p:extLst>
      <p:ext uri="{BB962C8B-B14F-4D97-AF65-F5344CB8AC3E}">
        <p14:creationId xmlns:p14="http://schemas.microsoft.com/office/powerpoint/2010/main" val="305597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8447</TotalTime>
  <Words>777</Words>
  <Application>Microsoft Office PowerPoint</Application>
  <PresentationFormat>Widescreen</PresentationFormat>
  <Paragraphs>121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Trade Gothic LT Std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Berry, Craig</cp:lastModifiedBy>
  <cp:revision>73</cp:revision>
  <dcterms:created xsi:type="dcterms:W3CDTF">2020-03-20T15:51:18Z</dcterms:created>
  <dcterms:modified xsi:type="dcterms:W3CDTF">2026-03-02T16:42:13Z</dcterms:modified>
</cp:coreProperties>
</file>